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C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CR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R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97A155-25AB-4612-9650-5530FD739FD3}" type="datetimeFigureOut">
              <a:rPr lang="es-CR" smtClean="0"/>
              <a:t>27/08/2015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CR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D84292A-2110-4053-94E6-6A32069839C4}" type="slidenum">
              <a:rPr lang="es-CR" smtClean="0"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Sustantivo.do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 rot="20788265">
            <a:off x="350593" y="1885473"/>
            <a:ext cx="8445262" cy="155568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GRUPO NOMINAL Y  VERBAL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1738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3600" b="1" dirty="0" smtClean="0">
                <a:latin typeface="Century Gothic" panose="020B0502020202020204" pitchFamily="34" charset="0"/>
              </a:rPr>
              <a:t>Grupo nominal</a:t>
            </a:r>
            <a:endParaRPr lang="es-CR" sz="3600" b="1" dirty="0">
              <a:latin typeface="Century Gothic" panose="020B0502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1412776"/>
            <a:ext cx="8153400" cy="5184576"/>
          </a:xfrm>
        </p:spPr>
        <p:txBody>
          <a:bodyPr>
            <a:normAutofit fontScale="92500" lnSpcReduction="10000"/>
          </a:bodyPr>
          <a:lstStyle/>
          <a:p>
            <a:r>
              <a:rPr lang="es-CR" dirty="0" smtClean="0"/>
              <a:t>Está formado básicamente por un nombre o por un sustantivo, este va hacer el núcleo, acompañado generalmente por un adjetivo y un artículo, una preposición o un pronombre. Este grupo nominal no contiene un verbo conjugado.</a:t>
            </a:r>
          </a:p>
          <a:p>
            <a:pPr marL="0" indent="0">
              <a:buNone/>
            </a:pPr>
            <a:r>
              <a:rPr lang="es-CR" dirty="0" smtClean="0"/>
              <a:t>                              adjetivo     Núcleo</a:t>
            </a:r>
          </a:p>
          <a:p>
            <a:r>
              <a:rPr lang="es-CR" dirty="0"/>
              <a:t> </a:t>
            </a:r>
            <a:r>
              <a:rPr lang="es-CR" dirty="0" smtClean="0"/>
              <a:t> Ejemplo:               </a:t>
            </a:r>
          </a:p>
          <a:p>
            <a:pPr marL="0" indent="0">
              <a:buNone/>
            </a:pPr>
            <a:r>
              <a:rPr lang="es-CR" dirty="0">
                <a:solidFill>
                  <a:srgbClr val="00B0F0"/>
                </a:solidFill>
              </a:rPr>
              <a:t> </a:t>
            </a:r>
            <a:r>
              <a:rPr lang="es-CR" dirty="0" smtClean="0">
                <a:solidFill>
                  <a:srgbClr val="00B0F0"/>
                </a:solidFill>
              </a:rPr>
              <a:t>                             Aquellos    </a:t>
            </a:r>
            <a:r>
              <a:rPr lang="es-CR" u="sng" dirty="0" smtClean="0">
                <a:solidFill>
                  <a:srgbClr val="00B0F0"/>
                </a:solidFill>
              </a:rPr>
              <a:t>libros</a:t>
            </a:r>
            <a:r>
              <a:rPr lang="es-CR" dirty="0" smtClean="0">
                <a:solidFill>
                  <a:srgbClr val="00B0F0"/>
                </a:solidFill>
              </a:rPr>
              <a:t>      rojos</a:t>
            </a:r>
          </a:p>
          <a:p>
            <a:pPr marL="0" indent="0" algn="ctr">
              <a:buNone/>
            </a:pPr>
            <a:r>
              <a:rPr lang="es-CR" dirty="0">
                <a:solidFill>
                  <a:srgbClr val="00B0F0"/>
                </a:solidFill>
              </a:rPr>
              <a:t> </a:t>
            </a:r>
            <a:r>
              <a:rPr lang="es-CR" dirty="0" smtClean="0">
                <a:solidFill>
                  <a:srgbClr val="00B0F0"/>
                </a:solidFill>
              </a:rPr>
              <a:t>          </a:t>
            </a:r>
          </a:p>
          <a:p>
            <a:pPr marL="0" indent="0" algn="ctr">
              <a:buNone/>
            </a:pPr>
            <a:r>
              <a:rPr lang="es-CR" dirty="0" smtClean="0"/>
              <a:t>artículo   sustantivo</a:t>
            </a:r>
          </a:p>
          <a:p>
            <a:pPr marL="0" indent="0" algn="ctr">
              <a:buNone/>
            </a:pPr>
            <a:r>
              <a:rPr lang="es-CR" dirty="0" smtClean="0">
                <a:solidFill>
                  <a:srgbClr val="00B0F0"/>
                </a:solidFill>
              </a:rPr>
              <a:t>                    </a:t>
            </a:r>
          </a:p>
          <a:p>
            <a:pPr marL="0" indent="0" algn="ctr">
              <a:buNone/>
            </a:pPr>
            <a:r>
              <a:rPr lang="es-CR" dirty="0">
                <a:solidFill>
                  <a:srgbClr val="00B0F0"/>
                </a:solidFill>
              </a:rPr>
              <a:t> </a:t>
            </a:r>
            <a:r>
              <a:rPr lang="es-CR" dirty="0" smtClean="0">
                <a:solidFill>
                  <a:srgbClr val="00B0F0"/>
                </a:solidFill>
              </a:rPr>
              <a:t>       El      </a:t>
            </a:r>
            <a:r>
              <a:rPr lang="es-CR" u="sng" dirty="0" smtClean="0">
                <a:solidFill>
                  <a:srgbClr val="00B0F0"/>
                </a:solidFill>
              </a:rPr>
              <a:t>caballo</a:t>
            </a:r>
            <a:r>
              <a:rPr lang="es-CR" dirty="0" smtClean="0">
                <a:solidFill>
                  <a:srgbClr val="00B0F0"/>
                </a:solidFill>
              </a:rPr>
              <a:t> veloz</a:t>
            </a:r>
          </a:p>
          <a:p>
            <a:pPr algn="ctr"/>
            <a:endParaRPr lang="es-CR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5436096" y="3861048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4082155" y="38610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4076506" y="5445523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369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2123728" y="2508507"/>
            <a:ext cx="5184576" cy="216024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b="1" u="sng" dirty="0" smtClean="0">
                <a:solidFill>
                  <a:srgbClr val="00B050"/>
                </a:solidFill>
                <a:latin typeface="Century Gothic" panose="020B0502020202020204" pitchFamily="34" charset="0"/>
                <a:hlinkClick r:id="rId2" action="ppaction://hlinkfile"/>
              </a:rPr>
              <a:t>Sustantivo</a:t>
            </a:r>
            <a:endParaRPr lang="es-CR" b="1" u="sng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2 Elipse"/>
          <p:cNvSpPr/>
          <p:nvPr/>
        </p:nvSpPr>
        <p:spPr>
          <a:xfrm>
            <a:off x="539552" y="4005064"/>
            <a:ext cx="3888432" cy="19442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Conjunción</a:t>
            </a:r>
            <a:endParaRPr lang="es-CR" dirty="0"/>
          </a:p>
        </p:txBody>
      </p:sp>
      <p:sp>
        <p:nvSpPr>
          <p:cNvPr id="4" name="3 Elipse"/>
          <p:cNvSpPr/>
          <p:nvPr/>
        </p:nvSpPr>
        <p:spPr>
          <a:xfrm>
            <a:off x="5234969" y="3695003"/>
            <a:ext cx="3779912" cy="221381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Preposición</a:t>
            </a:r>
            <a:endParaRPr lang="es-CR" dirty="0"/>
          </a:p>
        </p:txBody>
      </p:sp>
      <p:sp>
        <p:nvSpPr>
          <p:cNvPr id="5" name="4 Elipse"/>
          <p:cNvSpPr/>
          <p:nvPr/>
        </p:nvSpPr>
        <p:spPr>
          <a:xfrm>
            <a:off x="143508" y="1572403"/>
            <a:ext cx="3528392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Artículo</a:t>
            </a:r>
            <a:endParaRPr lang="es-CR" dirty="0"/>
          </a:p>
        </p:txBody>
      </p:sp>
      <p:sp>
        <p:nvSpPr>
          <p:cNvPr id="6" name="5 Elipse"/>
          <p:cNvSpPr/>
          <p:nvPr/>
        </p:nvSpPr>
        <p:spPr>
          <a:xfrm>
            <a:off x="5234969" y="1280325"/>
            <a:ext cx="3528392" cy="172819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Adjetivo</a:t>
            </a:r>
            <a:endParaRPr lang="es-CR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0713" cy="1184176"/>
          </a:xfrm>
        </p:spPr>
        <p:txBody>
          <a:bodyPr>
            <a:normAutofit/>
          </a:bodyPr>
          <a:lstStyle/>
          <a:p>
            <a:r>
              <a:rPr lang="es-CR" sz="2800" dirty="0" smtClean="0">
                <a:solidFill>
                  <a:schemeClr val="tx1"/>
                </a:solidFill>
              </a:rPr>
              <a:t>Alrededor del sustantivo , </a:t>
            </a:r>
            <a:r>
              <a:rPr lang="es-CR" sz="2800" dirty="0" smtClean="0">
                <a:solidFill>
                  <a:schemeClr val="tx1"/>
                </a:solidFill>
              </a:rPr>
              <a:t>aparecen : </a:t>
            </a:r>
            <a:r>
              <a:rPr lang="es-CR" sz="2800" dirty="0" smtClean="0">
                <a:solidFill>
                  <a:schemeClr val="tx1"/>
                </a:solidFill>
              </a:rPr>
              <a:t>el </a:t>
            </a:r>
            <a:r>
              <a:rPr lang="es-CR" sz="2800" dirty="0" smtClean="0">
                <a:solidFill>
                  <a:schemeClr val="tx1"/>
                </a:solidFill>
              </a:rPr>
              <a:t>artículo, el </a:t>
            </a:r>
            <a:r>
              <a:rPr lang="es-CR" sz="2800" dirty="0" smtClean="0">
                <a:solidFill>
                  <a:schemeClr val="tx1"/>
                </a:solidFill>
              </a:rPr>
              <a:t>adjetivo; a veces la preposición , la conjunción.</a:t>
            </a:r>
            <a:endParaRPr lang="es-C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1213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sz="3600" b="1" dirty="0">
                <a:solidFill>
                  <a:srgbClr val="646B86"/>
                </a:solidFill>
                <a:latin typeface="Century Gothic" panose="020B0502020202020204" pitchFamily="34" charset="0"/>
              </a:rPr>
              <a:t>Grupo </a:t>
            </a:r>
            <a:r>
              <a:rPr lang="es-CR" sz="3600" b="1" dirty="0" smtClean="0">
                <a:solidFill>
                  <a:srgbClr val="646B86"/>
                </a:solidFill>
                <a:latin typeface="Century Gothic" panose="020B0502020202020204" pitchFamily="34" charset="0"/>
              </a:rPr>
              <a:t>verbal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565104"/>
          </a:xfrm>
        </p:spPr>
        <p:txBody>
          <a:bodyPr>
            <a:normAutofit fontScale="92500" lnSpcReduction="10000"/>
          </a:bodyPr>
          <a:lstStyle/>
          <a:p>
            <a:r>
              <a:rPr lang="es-CR" dirty="0" smtClean="0"/>
              <a:t>Cuando las palabras se agrupan alrededor de un verbo y forman un conjunto relacionado, se le denomina grupo verbal.</a:t>
            </a:r>
          </a:p>
          <a:p>
            <a:r>
              <a:rPr lang="es-CR" dirty="0" smtClean="0"/>
              <a:t>Al grupo verbal se le unen: los adverbios, también los pronombres,  las preposiciones y las conjunciones como en el grupo nominal.</a:t>
            </a:r>
          </a:p>
          <a:p>
            <a:r>
              <a:rPr lang="es-CR" dirty="0" smtClean="0"/>
              <a:t>El verbo es una de las palabras más importantes de la oración, es el núcleo de este grupo.</a:t>
            </a:r>
            <a:endParaRPr lang="es-CR" sz="3600" dirty="0">
              <a:solidFill>
                <a:srgbClr val="000000"/>
              </a:solidFill>
              <a:latin typeface="Calibri"/>
            </a:endParaRPr>
          </a:p>
          <a:p>
            <a:r>
              <a:rPr lang="es-CR" dirty="0"/>
              <a:t>Locución adverbial : Cumple la misma del adverbio, pero está constituido, no por una palabra, sino por una frase. Por ejemplo, </a:t>
            </a:r>
            <a:r>
              <a:rPr lang="es-CR" dirty="0" smtClean="0"/>
              <a:t>a veces, en cuanto, a lo lejos</a:t>
            </a:r>
            <a:r>
              <a:rPr lang="es-CR" dirty="0" smtClean="0"/>
              <a:t>. </a:t>
            </a:r>
            <a:endParaRPr lang="es-CR" dirty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12103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3600" b="1" dirty="0" smtClean="0">
                <a:solidFill>
                  <a:srgbClr val="00B050"/>
                </a:solidFill>
              </a:rPr>
              <a:t>Ejemplo del grupo verbal</a:t>
            </a:r>
            <a:endParaRPr lang="es-CR" sz="3600" b="1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CR" dirty="0" smtClean="0"/>
              <a:t>Hoy        llegará          sola</a:t>
            </a:r>
          </a:p>
          <a:p>
            <a:pPr marL="0" indent="0" algn="ctr">
              <a:buNone/>
            </a:pPr>
            <a:r>
              <a:rPr lang="es-CR" dirty="0" smtClean="0">
                <a:solidFill>
                  <a:srgbClr val="7030A0"/>
                </a:solidFill>
              </a:rPr>
              <a:t>    </a:t>
            </a:r>
          </a:p>
          <a:p>
            <a:pPr marL="0" indent="0" algn="ctr">
              <a:buNone/>
            </a:pPr>
            <a:r>
              <a:rPr lang="es-CR" dirty="0" smtClean="0">
                <a:solidFill>
                  <a:srgbClr val="7030A0"/>
                </a:solidFill>
              </a:rPr>
              <a:t>adverbio                    Verbo         adverbio</a:t>
            </a:r>
          </a:p>
          <a:p>
            <a:pPr marL="0" indent="0" algn="ctr">
              <a:buNone/>
            </a:pPr>
            <a:endParaRPr lang="es-CR" dirty="0"/>
          </a:p>
          <a:p>
            <a:pPr marL="0" indent="0" algn="ctr">
              <a:buNone/>
            </a:pPr>
            <a:endParaRPr lang="es-CR" dirty="0" smtClean="0"/>
          </a:p>
          <a:p>
            <a:pPr marL="0" indent="0" algn="ctr">
              <a:buNone/>
            </a:pPr>
            <a:r>
              <a:rPr lang="es-CR" dirty="0" smtClean="0"/>
              <a:t>Lo     canta        alegremente</a:t>
            </a:r>
          </a:p>
          <a:p>
            <a:pPr marL="0" indent="0">
              <a:buNone/>
            </a:pPr>
            <a:r>
              <a:rPr lang="es-CR" dirty="0"/>
              <a:t> </a:t>
            </a:r>
            <a:r>
              <a:rPr lang="es-CR" dirty="0" smtClean="0"/>
              <a:t>       </a:t>
            </a:r>
          </a:p>
          <a:p>
            <a:pPr marL="0" indent="0">
              <a:buNone/>
            </a:pPr>
            <a:r>
              <a:rPr lang="es-CR" dirty="0"/>
              <a:t> </a:t>
            </a:r>
            <a:r>
              <a:rPr lang="es-CR" dirty="0" smtClean="0"/>
              <a:t>          </a:t>
            </a:r>
            <a:r>
              <a:rPr lang="es-CR" dirty="0" smtClean="0">
                <a:solidFill>
                  <a:srgbClr val="FFC000"/>
                </a:solidFill>
              </a:rPr>
              <a:t>pronombre     verbo          adverbio</a:t>
            </a:r>
            <a:endParaRPr lang="es-CR" dirty="0">
              <a:solidFill>
                <a:srgbClr val="FFC000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 flipH="1">
            <a:off x="2565051" y="2060848"/>
            <a:ext cx="134741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4860032" y="2060848"/>
            <a:ext cx="14401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6660232" y="2060848"/>
            <a:ext cx="7200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2565051" y="4725144"/>
            <a:ext cx="10801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3866131" y="4809461"/>
            <a:ext cx="129805" cy="4917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5945088" y="4687594"/>
            <a:ext cx="144016" cy="613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984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"/>
          <p:cNvSpPr/>
          <p:nvPr/>
        </p:nvSpPr>
        <p:spPr>
          <a:xfrm>
            <a:off x="287524" y="1738552"/>
            <a:ext cx="3348372" cy="3994704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A</a:t>
            </a:r>
            <a:endParaRPr lang="es-CR" dirty="0"/>
          </a:p>
        </p:txBody>
      </p:sp>
      <p:sp>
        <p:nvSpPr>
          <p:cNvPr id="5" name="4 Conector"/>
          <p:cNvSpPr/>
          <p:nvPr/>
        </p:nvSpPr>
        <p:spPr>
          <a:xfrm>
            <a:off x="5868144" y="1683684"/>
            <a:ext cx="3275856" cy="4049572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r"/>
            <a:endParaRPr lang="es-CR" dirty="0">
              <a:solidFill>
                <a:prstClr val="black"/>
              </a:solidFill>
            </a:endParaRPr>
          </a:p>
        </p:txBody>
      </p:sp>
      <p:sp>
        <p:nvSpPr>
          <p:cNvPr id="6" name="5 Conector"/>
          <p:cNvSpPr/>
          <p:nvPr/>
        </p:nvSpPr>
        <p:spPr>
          <a:xfrm>
            <a:off x="1439652" y="2963275"/>
            <a:ext cx="1620180" cy="1366978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Sustantivo</a:t>
            </a:r>
            <a:endParaRPr lang="es-CR" dirty="0"/>
          </a:p>
        </p:txBody>
      </p:sp>
      <p:sp>
        <p:nvSpPr>
          <p:cNvPr id="7" name="6 Conector"/>
          <p:cNvSpPr/>
          <p:nvPr/>
        </p:nvSpPr>
        <p:spPr>
          <a:xfrm>
            <a:off x="6286852" y="3068960"/>
            <a:ext cx="1449161" cy="1071097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Verbo          </a:t>
            </a:r>
            <a:endParaRPr lang="es-CR" dirty="0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1843158" y="2784266"/>
            <a:ext cx="203684" cy="358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V="1">
            <a:off x="1547664" y="4293096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>
            <a:off x="7447981" y="2990701"/>
            <a:ext cx="288032" cy="54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5508104" y="3375039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>
            <a:off x="3203848" y="3375039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4045616" y="3016998"/>
            <a:ext cx="1462488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R" dirty="0" smtClean="0">
                <a:latin typeface="Arial" panose="020B0604020202020204" pitchFamily="34" charset="0"/>
                <a:cs typeface="Arial" panose="020B0604020202020204" pitchFamily="34" charset="0"/>
              </a:rPr>
              <a:t>Pronombre</a:t>
            </a:r>
          </a:p>
          <a:p>
            <a:r>
              <a:rPr lang="es-CR" dirty="0" smtClean="0">
                <a:latin typeface="Arial" panose="020B0604020202020204" pitchFamily="34" charset="0"/>
                <a:cs typeface="Arial" panose="020B0604020202020204" pitchFamily="34" charset="0"/>
              </a:rPr>
              <a:t>Preposición</a:t>
            </a:r>
          </a:p>
          <a:p>
            <a:r>
              <a:rPr lang="es-CR" dirty="0" smtClean="0">
                <a:latin typeface="Arial" panose="020B0604020202020204" pitchFamily="34" charset="0"/>
                <a:cs typeface="Arial" panose="020B0604020202020204" pitchFamily="34" charset="0"/>
              </a:rPr>
              <a:t>Conjunción</a:t>
            </a:r>
          </a:p>
          <a:p>
            <a:endParaRPr lang="es-CR" dirty="0"/>
          </a:p>
        </p:txBody>
      </p:sp>
      <p:cxnSp>
        <p:nvCxnSpPr>
          <p:cNvPr id="24" name="23 Conector recto de flecha"/>
          <p:cNvCxnSpPr>
            <a:stCxn id="22" idx="3"/>
          </p:cNvCxnSpPr>
          <p:nvPr/>
        </p:nvCxnSpPr>
        <p:spPr>
          <a:xfrm>
            <a:off x="5508104" y="3617163"/>
            <a:ext cx="720080" cy="12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5508104" y="386104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flipH="1">
            <a:off x="3203848" y="3573016"/>
            <a:ext cx="84176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 flipH="1">
            <a:off x="3203848" y="371703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onector"/>
          <p:cNvSpPr/>
          <p:nvPr/>
        </p:nvSpPr>
        <p:spPr>
          <a:xfrm>
            <a:off x="7087779" y="1916832"/>
            <a:ext cx="1516669" cy="1152128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Adverbio</a:t>
            </a:r>
            <a:endParaRPr lang="es-CR" dirty="0"/>
          </a:p>
        </p:txBody>
      </p:sp>
      <p:sp>
        <p:nvSpPr>
          <p:cNvPr id="42" name="41 Conector"/>
          <p:cNvSpPr/>
          <p:nvPr/>
        </p:nvSpPr>
        <p:spPr>
          <a:xfrm>
            <a:off x="1130540" y="1738552"/>
            <a:ext cx="1425236" cy="1224723"/>
          </a:xfrm>
          <a:prstGeom prst="flowChartConnecto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Adjetivo</a:t>
            </a:r>
            <a:endParaRPr lang="es-CR" dirty="0"/>
          </a:p>
        </p:txBody>
      </p:sp>
      <p:sp>
        <p:nvSpPr>
          <p:cNvPr id="44" name="43 Conector"/>
          <p:cNvSpPr/>
          <p:nvPr/>
        </p:nvSpPr>
        <p:spPr>
          <a:xfrm>
            <a:off x="988062" y="4457359"/>
            <a:ext cx="1261679" cy="1061256"/>
          </a:xfrm>
          <a:prstGeom prst="flowChartConnecto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Artículo</a:t>
            </a:r>
            <a:endParaRPr lang="es-CR" dirty="0"/>
          </a:p>
        </p:txBody>
      </p:sp>
      <p:sp>
        <p:nvSpPr>
          <p:cNvPr id="2" name="1 Conector"/>
          <p:cNvSpPr/>
          <p:nvPr/>
        </p:nvSpPr>
        <p:spPr>
          <a:xfrm>
            <a:off x="7087779" y="4291194"/>
            <a:ext cx="1656184" cy="1152127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dirty="0" smtClean="0"/>
              <a:t>Locución</a:t>
            </a:r>
          </a:p>
          <a:p>
            <a:pPr algn="ctr"/>
            <a:r>
              <a:rPr lang="es-CR" dirty="0" smtClean="0"/>
              <a:t>adverbial</a:t>
            </a:r>
            <a:endParaRPr lang="es-CR" dirty="0"/>
          </a:p>
        </p:txBody>
      </p:sp>
      <p:cxnSp>
        <p:nvCxnSpPr>
          <p:cNvPr id="8" name="7 Conector recto de flecha"/>
          <p:cNvCxnSpPr/>
          <p:nvPr/>
        </p:nvCxnSpPr>
        <p:spPr>
          <a:xfrm flipH="1" flipV="1">
            <a:off x="7308305" y="3861048"/>
            <a:ext cx="42770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18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22" grpId="0" animBg="1"/>
      <p:bldP spid="41" grpId="0" animBg="1"/>
      <p:bldP spid="42" grpId="0" animBg="1"/>
      <p:bldP spid="4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166</TotalTime>
  <Words>224</Words>
  <Application>Microsoft Office PowerPoint</Application>
  <PresentationFormat>Presentación en pantalla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Intermedio</vt:lpstr>
      <vt:lpstr>Presentación de PowerPoint</vt:lpstr>
      <vt:lpstr>Grupo nominal</vt:lpstr>
      <vt:lpstr>Alrededor del sustantivo , aparecen : el artículo, el adjetivo; a veces la preposición , la conjunción.</vt:lpstr>
      <vt:lpstr>Grupo verbal</vt:lpstr>
      <vt:lpstr>Ejemplo del grupo verbal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Karina.Viales</dc:creator>
  <cp:lastModifiedBy>Karina.Viales</cp:lastModifiedBy>
  <cp:revision>19</cp:revision>
  <dcterms:created xsi:type="dcterms:W3CDTF">2015-08-26T02:25:59Z</dcterms:created>
  <dcterms:modified xsi:type="dcterms:W3CDTF">2015-08-27T18:55:09Z</dcterms:modified>
</cp:coreProperties>
</file>